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EADA55-C419-4E96-A423-306AE86E596B}">
  <a:tblStyle styleId="{AEEADA55-C419-4E96-A423-306AE86E59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6b959dc8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16b959dc8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6b959dc8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6b959dc8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6b959dc8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6b959dc8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63a15d71a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63a15d71a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3d139277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3d139277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6b959dc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6b959dc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3d139277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3d139277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16b959dc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16b959dc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16b959dc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16b959dc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16b959dc8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16b959dc8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6b959dc8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16b959dc8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6b959dc8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16b959dc8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63d13927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63d13927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63d139277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63d139277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6b959dc8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6b959dc8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8.jpg"/><Relationship Id="rId5" Type="http://schemas.openxmlformats.org/officeDocument/2006/relationships/image" Target="../media/image11.jpg"/><Relationship Id="rId6" Type="http://schemas.openxmlformats.org/officeDocument/2006/relationships/image" Target="../media/image9.jpg"/><Relationship Id="rId7"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hyperlink" Target="https://www.thecommunityfarm.co.uk/our-products/veg-fruit-boxes/35-farmers-choi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hyperlink" Target="https://www.thecommunityfarm.co.uk/our-products/veg-fruit-boxes/35-farmers-choic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kaggle.com/datasets/bugaiovaolena/about-agriculture-in-norwegian-language/data" TargetMode="External"/><Relationship Id="rId4" Type="http://schemas.openxmlformats.org/officeDocument/2006/relationships/hyperlink" Target="https://github.com/OlenaBugaiova/collecting-data-about-norwegian-agriculture" TargetMode="External"/><Relationship Id="rId9" Type="http://schemas.openxmlformats.org/officeDocument/2006/relationships/image" Target="../media/image13.png"/><Relationship Id="rId5" Type="http://schemas.openxmlformats.org/officeDocument/2006/relationships/hyperlink" Target="https://www.kaggle.com/code/bugaiovaolena/rag-for-question-answering" TargetMode="External"/><Relationship Id="rId6" Type="http://schemas.openxmlformats.org/officeDocument/2006/relationships/hyperlink" Target="https://orcid.org/0000-0002-5875-7300" TargetMode="External"/><Relationship Id="rId7" Type="http://schemas.openxmlformats.org/officeDocument/2006/relationships/hyperlink" Target="https://www.sciencedirect.com/science/article/pii/S2352340925000587" TargetMode="External"/><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hyperlink" Target="https://graindatasolutions.com/generative-ai-agriculture-farming-efficienc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hyperlink" Target="https://www.nibio.no/en/news/nine-facts-about-norwegian-agricultur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hyperlink" Target="https://www.nofence.no/en-us/" TargetMode="External"/><Relationship Id="rId5" Type="http://schemas.openxmlformats.org/officeDocument/2006/relationships/image" Target="../media/image6.jpg"/><Relationship Id="rId6" Type="http://schemas.openxmlformats.org/officeDocument/2006/relationships/hyperlink" Target="https://www.nibio.no/en/news/nine-facts-about-norwegian-agricultu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id="54" name="Google Shape;54;p13" title="1000000952.jpg"/>
          <p:cNvPicPr preferRelativeResize="0"/>
          <p:nvPr/>
        </p:nvPicPr>
        <p:blipFill>
          <a:blip r:embed="rId3">
            <a:alphaModFix/>
          </a:blip>
          <a:stretch>
            <a:fillRect/>
          </a:stretch>
        </p:blipFill>
        <p:spPr>
          <a:xfrm>
            <a:off x="304800" y="109962"/>
            <a:ext cx="1846326" cy="2461783"/>
          </a:xfrm>
          <a:prstGeom prst="rect">
            <a:avLst/>
          </a:prstGeom>
          <a:noFill/>
          <a:ln>
            <a:noFill/>
          </a:ln>
        </p:spPr>
      </p:pic>
      <p:pic>
        <p:nvPicPr>
          <p:cNvPr id="55" name="Google Shape;55;p13" title="1000000110.jpg"/>
          <p:cNvPicPr preferRelativeResize="0"/>
          <p:nvPr/>
        </p:nvPicPr>
        <p:blipFill>
          <a:blip r:embed="rId4">
            <a:alphaModFix/>
          </a:blip>
          <a:stretch>
            <a:fillRect/>
          </a:stretch>
        </p:blipFill>
        <p:spPr>
          <a:xfrm>
            <a:off x="2790725" y="2605525"/>
            <a:ext cx="1846326" cy="2461773"/>
          </a:xfrm>
          <a:prstGeom prst="rect">
            <a:avLst/>
          </a:prstGeom>
          <a:noFill/>
          <a:ln>
            <a:noFill/>
          </a:ln>
        </p:spPr>
      </p:pic>
      <p:pic>
        <p:nvPicPr>
          <p:cNvPr id="56" name="Google Shape;56;p13" title="1000001111.jpg"/>
          <p:cNvPicPr preferRelativeResize="0"/>
          <p:nvPr/>
        </p:nvPicPr>
        <p:blipFill>
          <a:blip r:embed="rId5">
            <a:alphaModFix/>
          </a:blip>
          <a:stretch>
            <a:fillRect/>
          </a:stretch>
        </p:blipFill>
        <p:spPr>
          <a:xfrm>
            <a:off x="2791375" y="109962"/>
            <a:ext cx="1846349" cy="2461783"/>
          </a:xfrm>
          <a:prstGeom prst="rect">
            <a:avLst/>
          </a:prstGeom>
          <a:noFill/>
          <a:ln>
            <a:noFill/>
          </a:ln>
        </p:spPr>
      </p:pic>
      <p:pic>
        <p:nvPicPr>
          <p:cNvPr id="57" name="Google Shape;57;p13" title="1000001218.jpg"/>
          <p:cNvPicPr preferRelativeResize="0"/>
          <p:nvPr/>
        </p:nvPicPr>
        <p:blipFill>
          <a:blip r:embed="rId6">
            <a:alphaModFix/>
          </a:blip>
          <a:stretch>
            <a:fillRect/>
          </a:stretch>
        </p:blipFill>
        <p:spPr>
          <a:xfrm>
            <a:off x="299502" y="2605516"/>
            <a:ext cx="1846326" cy="2461783"/>
          </a:xfrm>
          <a:prstGeom prst="rect">
            <a:avLst/>
          </a:prstGeom>
          <a:noFill/>
          <a:ln>
            <a:noFill/>
          </a:ln>
        </p:spPr>
      </p:pic>
      <p:pic>
        <p:nvPicPr>
          <p:cNvPr id="58" name="Google Shape;58;p13" title="1000001012.jpg"/>
          <p:cNvPicPr preferRelativeResize="0"/>
          <p:nvPr/>
        </p:nvPicPr>
        <p:blipFill>
          <a:blip r:embed="rId7">
            <a:alphaModFix/>
          </a:blip>
          <a:stretch>
            <a:fillRect/>
          </a:stretch>
        </p:blipFill>
        <p:spPr>
          <a:xfrm>
            <a:off x="5281938" y="0"/>
            <a:ext cx="3862074" cy="5143499"/>
          </a:xfrm>
          <a:prstGeom prst="rect">
            <a:avLst/>
          </a:prstGeom>
          <a:noFill/>
          <a:ln>
            <a:noFill/>
          </a:ln>
        </p:spPr>
      </p:pic>
      <p:sp>
        <p:nvSpPr>
          <p:cNvPr id="59" name="Google Shape;59;p13"/>
          <p:cNvSpPr txBox="1"/>
          <p:nvPr>
            <p:ph type="ctrTitle"/>
          </p:nvPr>
        </p:nvSpPr>
        <p:spPr>
          <a:xfrm>
            <a:off x="5277975" y="0"/>
            <a:ext cx="3862200" cy="1441500"/>
          </a:xfrm>
          <a:prstGeom prst="rect">
            <a:avLst/>
          </a:prstGeom>
          <a:solidFill>
            <a:schemeClr val="lt1"/>
          </a:solidFill>
        </p:spPr>
        <p:txBody>
          <a:bodyPr anchorCtr="0" anchor="b" bIns="91425" lIns="91425" spcFirstLastPara="1" rIns="91425" wrap="square" tIns="91425">
            <a:normAutofit/>
          </a:bodyPr>
          <a:lstStyle/>
          <a:p>
            <a:pPr indent="0" lvl="0" marL="0" rtl="0" algn="ctr">
              <a:spcBef>
                <a:spcPts val="0"/>
              </a:spcBef>
              <a:spcAft>
                <a:spcPts val="0"/>
              </a:spcAft>
              <a:buNone/>
            </a:pPr>
            <a:r>
              <a:rPr lang="uk"/>
              <a:t>Advisor</a:t>
            </a:r>
            <a:endParaRPr/>
          </a:p>
        </p:txBody>
      </p:sp>
      <p:sp>
        <p:nvSpPr>
          <p:cNvPr id="60" name="Google Shape;60;p13"/>
          <p:cNvSpPr txBox="1"/>
          <p:nvPr>
            <p:ph idx="1" type="subTitle"/>
          </p:nvPr>
        </p:nvSpPr>
        <p:spPr>
          <a:xfrm>
            <a:off x="5277975" y="1441500"/>
            <a:ext cx="3862200" cy="1164000"/>
          </a:xfrm>
          <a:prstGeom prst="rect">
            <a:avLst/>
          </a:prstGeom>
          <a:solidFill>
            <a:schemeClr val="lt1"/>
          </a:solidFill>
        </p:spPr>
        <p:txBody>
          <a:bodyPr anchorCtr="0" anchor="t" bIns="91425" lIns="91425" spcFirstLastPara="1" rIns="91425" wrap="square" tIns="91425">
            <a:normAutofit/>
          </a:bodyPr>
          <a:lstStyle/>
          <a:p>
            <a:pPr indent="0" lvl="0" marL="0" rtl="0" algn="ctr">
              <a:spcBef>
                <a:spcPts val="0"/>
              </a:spcBef>
              <a:spcAft>
                <a:spcPts val="0"/>
              </a:spcAft>
              <a:buNone/>
            </a:pPr>
            <a:r>
              <a:rPr lang="uk"/>
              <a:t>to farmers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Estimates</a:t>
            </a:r>
            <a:endParaRPr/>
          </a:p>
        </p:txBody>
      </p:sp>
      <p:pic>
        <p:nvPicPr>
          <p:cNvPr id="134" name="Google Shape;134;p22"/>
          <p:cNvPicPr preferRelativeResize="0"/>
          <p:nvPr/>
        </p:nvPicPr>
        <p:blipFill>
          <a:blip r:embed="rId3">
            <a:alphaModFix/>
          </a:blip>
          <a:stretch>
            <a:fillRect/>
          </a:stretch>
        </p:blipFill>
        <p:spPr>
          <a:xfrm>
            <a:off x="152400" y="1170125"/>
            <a:ext cx="6669339" cy="3820975"/>
          </a:xfrm>
          <a:prstGeom prst="rect">
            <a:avLst/>
          </a:prstGeom>
          <a:noFill/>
          <a:ln>
            <a:noFill/>
          </a:ln>
        </p:spPr>
      </p:pic>
      <p:sp>
        <p:nvSpPr>
          <p:cNvPr id="135" name="Google Shape;135;p22"/>
          <p:cNvSpPr txBox="1"/>
          <p:nvPr/>
        </p:nvSpPr>
        <p:spPr>
          <a:xfrm>
            <a:off x="6210025" y="4129175"/>
            <a:ext cx="262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100">
                <a:solidFill>
                  <a:schemeClr val="dk2"/>
                </a:solidFill>
              </a:rPr>
              <a:t>* The image is from the article </a:t>
            </a:r>
            <a:endParaRPr sz="1100">
              <a:solidFill>
                <a:schemeClr val="dk2"/>
              </a:solidFill>
            </a:endParaRPr>
          </a:p>
          <a:p>
            <a:pPr indent="0" lvl="0" marL="0" rtl="0" algn="l">
              <a:spcBef>
                <a:spcPts val="0"/>
              </a:spcBef>
              <a:spcAft>
                <a:spcPts val="0"/>
              </a:spcAft>
              <a:buNone/>
            </a:pPr>
            <a:r>
              <a:rPr lang="uk" sz="1100" u="sng">
                <a:solidFill>
                  <a:schemeClr val="hlink"/>
                </a:solidFill>
                <a:hlinkClick r:id="rId4"/>
              </a:rPr>
              <a:t>“How much do Norwegian farmers earn?”</a:t>
            </a:r>
            <a:r>
              <a:rPr lang="uk" sz="1100">
                <a:solidFill>
                  <a:schemeClr val="dk2"/>
                </a:solidFill>
              </a:rPr>
              <a:t> of the NIBIO website</a:t>
            </a:r>
            <a:endParaRPr sz="11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3"/>
          <p:cNvPicPr preferRelativeResize="0"/>
          <p:nvPr/>
        </p:nvPicPr>
        <p:blipFill rotWithShape="1">
          <a:blip r:embed="rId3">
            <a:alphaModFix/>
          </a:blip>
          <a:srcRect b="0" l="0" r="0" t="10217"/>
          <a:stretch/>
        </p:blipFill>
        <p:spPr>
          <a:xfrm>
            <a:off x="9281" y="1315950"/>
            <a:ext cx="6200744" cy="3827550"/>
          </a:xfrm>
          <a:prstGeom prst="rect">
            <a:avLst/>
          </a:prstGeom>
          <a:noFill/>
          <a:ln>
            <a:noFill/>
          </a:ln>
        </p:spPr>
      </p:pic>
      <p:sp>
        <p:nvSpPr>
          <p:cNvPr id="141" name="Google Shape;141;p23"/>
          <p:cNvSpPr txBox="1"/>
          <p:nvPr>
            <p:ph idx="1" type="body"/>
          </p:nvPr>
        </p:nvSpPr>
        <p:spPr>
          <a:xfrm>
            <a:off x="6210025" y="1315950"/>
            <a:ext cx="2622300" cy="18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2500">
                <a:solidFill>
                  <a:schemeClr val="dk1"/>
                </a:solidFill>
              </a:rPr>
              <a:t>Fact </a:t>
            </a:r>
            <a:endParaRPr sz="2500">
              <a:solidFill>
                <a:schemeClr val="dk1"/>
              </a:solidFill>
            </a:endParaRPr>
          </a:p>
          <a:p>
            <a:pPr indent="0" lvl="0" marL="0" rtl="0" algn="l">
              <a:spcBef>
                <a:spcPts val="1200"/>
              </a:spcBef>
              <a:spcAft>
                <a:spcPts val="1200"/>
              </a:spcAft>
              <a:buNone/>
            </a:pPr>
            <a:r>
              <a:rPr lang="uk"/>
              <a:t>Consumption of meat has doubled in 40 years</a:t>
            </a:r>
            <a:endParaRPr/>
          </a:p>
        </p:txBody>
      </p:sp>
      <p:sp>
        <p:nvSpPr>
          <p:cNvPr id="142" name="Google Shape;142;p23"/>
          <p:cNvSpPr txBox="1"/>
          <p:nvPr/>
        </p:nvSpPr>
        <p:spPr>
          <a:xfrm>
            <a:off x="6210025" y="4129175"/>
            <a:ext cx="262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100">
                <a:solidFill>
                  <a:schemeClr val="dk2"/>
                </a:solidFill>
              </a:rPr>
              <a:t>* The image is from the article </a:t>
            </a:r>
            <a:endParaRPr sz="1100">
              <a:solidFill>
                <a:schemeClr val="dk2"/>
              </a:solidFill>
            </a:endParaRPr>
          </a:p>
          <a:p>
            <a:pPr indent="0" lvl="0" marL="0" rtl="0" algn="l">
              <a:spcBef>
                <a:spcPts val="0"/>
              </a:spcBef>
              <a:spcAft>
                <a:spcPts val="0"/>
              </a:spcAft>
              <a:buNone/>
            </a:pPr>
            <a:r>
              <a:rPr lang="uk" sz="1100" u="sng">
                <a:solidFill>
                  <a:schemeClr val="hlink"/>
                </a:solidFill>
                <a:hlinkClick r:id="rId4"/>
              </a:rPr>
              <a:t>“How much do Norwegian farmers earn?”</a:t>
            </a:r>
            <a:r>
              <a:rPr lang="uk" sz="1100">
                <a:solidFill>
                  <a:schemeClr val="dk2"/>
                </a:solidFill>
              </a:rPr>
              <a:t> of the NIBIO website</a:t>
            </a:r>
            <a:endParaRPr sz="1100">
              <a:solidFill>
                <a:schemeClr val="dk2"/>
              </a:solidFill>
            </a:endParaRPr>
          </a:p>
        </p:txBody>
      </p:sp>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Number of agricultural </a:t>
            </a:r>
            <a:r>
              <a:rPr lang="uk"/>
              <a:t>enterprises</a:t>
            </a:r>
            <a:r>
              <a:rPr lang="uk"/>
              <a:t> per production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V</a:t>
            </a:r>
            <a:r>
              <a:rPr lang="uk"/>
              <a:t>ision</a:t>
            </a:r>
            <a:endParaRPr/>
          </a:p>
        </p:txBody>
      </p:sp>
      <p:sp>
        <p:nvSpPr>
          <p:cNvPr id="149" name="Google Shape;149;p24"/>
          <p:cNvSpPr txBox="1"/>
          <p:nvPr>
            <p:ph idx="1" type="body"/>
          </p:nvPr>
        </p:nvSpPr>
        <p:spPr>
          <a:xfrm>
            <a:off x="311700" y="1238525"/>
            <a:ext cx="4260300" cy="33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LLM have </a:t>
            </a:r>
            <a:r>
              <a:rPr lang="uk"/>
              <a:t>succeeded</a:t>
            </a:r>
            <a:r>
              <a:rPr lang="uk"/>
              <a:t> across domains while not being yet </a:t>
            </a:r>
            <a:r>
              <a:rPr lang="uk"/>
              <a:t>enough</a:t>
            </a:r>
            <a:r>
              <a:rPr lang="uk"/>
              <a:t> explored in agriculture.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uk"/>
              <a:t>LLM-based </a:t>
            </a:r>
            <a:r>
              <a:rPr lang="uk"/>
              <a:t>approach is conceptually new and the research can contribute to general knowledge.</a:t>
            </a:r>
            <a:endParaRPr/>
          </a:p>
        </p:txBody>
      </p:sp>
      <p:pic>
        <p:nvPicPr>
          <p:cNvPr id="150" name="Google Shape;150;p24" title="unnamed.jpg"/>
          <p:cNvPicPr preferRelativeResize="0"/>
          <p:nvPr/>
        </p:nvPicPr>
        <p:blipFill>
          <a:blip r:embed="rId3">
            <a:alphaModFix/>
          </a:blip>
          <a:stretch>
            <a:fillRect/>
          </a:stretch>
        </p:blipFill>
        <p:spPr>
          <a:xfrm>
            <a:off x="5286376" y="0"/>
            <a:ext cx="3857633" cy="5143501"/>
          </a:xfrm>
          <a:prstGeom prst="rect">
            <a:avLst/>
          </a:prstGeom>
          <a:noFill/>
          <a:ln>
            <a:noFill/>
          </a:ln>
        </p:spPr>
      </p:pic>
      <p:pic>
        <p:nvPicPr>
          <p:cNvPr id="151" name="Google Shape;151;p24" title="keer.jpg"/>
          <p:cNvPicPr preferRelativeResize="0"/>
          <p:nvPr/>
        </p:nvPicPr>
        <p:blipFill>
          <a:blip r:embed="rId4">
            <a:alphaModFix/>
          </a:blip>
          <a:stretch>
            <a:fillRect/>
          </a:stretch>
        </p:blipFill>
        <p:spPr>
          <a:xfrm>
            <a:off x="5286363" y="0"/>
            <a:ext cx="3857626"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End Users</a:t>
            </a:r>
            <a:endParaRPr/>
          </a:p>
        </p:txBody>
      </p:sp>
      <p:sp>
        <p:nvSpPr>
          <p:cNvPr id="157" name="Google Shape;157;p25"/>
          <p:cNvSpPr txBox="1"/>
          <p:nvPr>
            <p:ph idx="1" type="body"/>
          </p:nvPr>
        </p:nvSpPr>
        <p:spPr>
          <a:xfrm>
            <a:off x="311700" y="1152475"/>
            <a:ext cx="2376300" cy="3624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uk"/>
              <a:t>Can have a chat dialog in their mobile app or </a:t>
            </a:r>
            <a:r>
              <a:rPr lang="uk"/>
              <a:t>on a website related to agriculture.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uk"/>
              <a:t>The service can be non profit or with</a:t>
            </a:r>
            <a:r>
              <a:rPr lang="uk"/>
              <a:t> possibilities of moneti</a:t>
            </a:r>
            <a:r>
              <a:rPr lang="uk"/>
              <a:t>sation such as </a:t>
            </a:r>
            <a:r>
              <a:rPr lang="uk"/>
              <a:t>paid subscription or </a:t>
            </a:r>
            <a:r>
              <a:rPr lang="uk"/>
              <a:t>advertisement</a:t>
            </a:r>
            <a:endParaRPr/>
          </a:p>
        </p:txBody>
      </p:sp>
      <p:pic>
        <p:nvPicPr>
          <p:cNvPr id="158" name="Google Shape;158;p25"/>
          <p:cNvPicPr preferRelativeResize="0"/>
          <p:nvPr/>
        </p:nvPicPr>
        <p:blipFill>
          <a:blip r:embed="rId3">
            <a:alphaModFix/>
          </a:blip>
          <a:stretch>
            <a:fillRect/>
          </a:stretch>
        </p:blipFill>
        <p:spPr>
          <a:xfrm>
            <a:off x="2622896" y="0"/>
            <a:ext cx="6521106"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Previous work</a:t>
            </a:r>
            <a:endParaRPr/>
          </a:p>
        </p:txBody>
      </p:sp>
      <p:sp>
        <p:nvSpPr>
          <p:cNvPr id="164" name="Google Shape;164;p26"/>
          <p:cNvSpPr txBox="1"/>
          <p:nvPr>
            <p:ph idx="1" type="body"/>
          </p:nvPr>
        </p:nvSpPr>
        <p:spPr>
          <a:xfrm>
            <a:off x="311700" y="3116075"/>
            <a:ext cx="8520600" cy="174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uk" sz="1400"/>
              <a:t>Collected </a:t>
            </a:r>
            <a:r>
              <a:rPr lang="uk" sz="1400" u="sng">
                <a:solidFill>
                  <a:schemeClr val="accent5"/>
                </a:solidFill>
                <a:hlinkClick r:id="rId3">
                  <a:extLst>
                    <a:ext uri="{A12FA001-AC4F-418D-AE19-62706E023703}">
                      <ahyp:hlinkClr val="tx"/>
                    </a:ext>
                  </a:extLst>
                </a:hlinkClick>
              </a:rPr>
              <a:t>text data</a:t>
            </a:r>
            <a:r>
              <a:rPr lang="uk" sz="1400"/>
              <a:t> and shared on Kaggle</a:t>
            </a:r>
            <a:endParaRPr sz="1400"/>
          </a:p>
          <a:p>
            <a:pPr indent="-317500" lvl="0" marL="457200" rtl="0" algn="l">
              <a:spcBef>
                <a:spcPts val="0"/>
              </a:spcBef>
              <a:spcAft>
                <a:spcPts val="0"/>
              </a:spcAft>
              <a:buSzPts val="1400"/>
              <a:buChar char="●"/>
            </a:pPr>
            <a:r>
              <a:rPr lang="uk" sz="1400"/>
              <a:t>Described web scraping of the data by providing </a:t>
            </a:r>
            <a:r>
              <a:rPr lang="uk" sz="1400" u="sng">
                <a:solidFill>
                  <a:schemeClr val="accent5"/>
                </a:solidFill>
                <a:hlinkClick r:id="rId4">
                  <a:extLst>
                    <a:ext uri="{A12FA001-AC4F-418D-AE19-62706E023703}">
                      <ahyp:hlinkClr val="tx"/>
                    </a:ext>
                  </a:extLst>
                </a:hlinkClick>
              </a:rPr>
              <a:t>notebooks with code</a:t>
            </a:r>
            <a:endParaRPr sz="1400"/>
          </a:p>
          <a:p>
            <a:pPr indent="-317500" lvl="0" marL="457200" rtl="0" algn="l">
              <a:spcBef>
                <a:spcPts val="0"/>
              </a:spcBef>
              <a:spcAft>
                <a:spcPts val="0"/>
              </a:spcAft>
              <a:buSzPts val="1400"/>
              <a:buChar char="●"/>
            </a:pPr>
            <a:r>
              <a:rPr lang="uk" sz="1400"/>
              <a:t>Created a Kaggle notebook demonstrating </a:t>
            </a:r>
            <a:r>
              <a:rPr lang="uk" sz="1400" u="sng">
                <a:solidFill>
                  <a:schemeClr val="accent5"/>
                </a:solidFill>
                <a:hlinkClick r:id="rId5">
                  <a:extLst>
                    <a:ext uri="{A12FA001-AC4F-418D-AE19-62706E023703}">
                      <ahyp:hlinkClr val="tx"/>
                    </a:ext>
                  </a:extLst>
                </a:hlinkClick>
              </a:rPr>
              <a:t>RAG for Question-Answering</a:t>
            </a:r>
            <a:r>
              <a:rPr lang="uk" sz="1400"/>
              <a:t> on our data</a:t>
            </a:r>
            <a:endParaRPr sz="1400"/>
          </a:p>
          <a:p>
            <a:pPr indent="-317500" lvl="0" marL="457200" rtl="0" algn="l">
              <a:spcBef>
                <a:spcPts val="0"/>
              </a:spcBef>
              <a:spcAft>
                <a:spcPts val="0"/>
              </a:spcAft>
              <a:buSzPts val="1400"/>
              <a:buChar char="●"/>
            </a:pPr>
            <a:r>
              <a:rPr lang="uk" sz="1400"/>
              <a:t>Published a research paper with </a:t>
            </a:r>
            <a:r>
              <a:rPr lang="uk" sz="1400" u="sng">
                <a:solidFill>
                  <a:schemeClr val="accent5"/>
                </a:solidFill>
                <a:hlinkClick r:id="rId6">
                  <a:extLst>
                    <a:ext uri="{A12FA001-AC4F-418D-AE19-62706E023703}">
                      <ahyp:hlinkClr val="tx"/>
                    </a:ext>
                  </a:extLst>
                </a:hlinkClick>
              </a:rPr>
              <a:t>Kristian Nikolai Jæger Hansen</a:t>
            </a:r>
            <a:r>
              <a:rPr lang="uk" sz="1400"/>
              <a:t>:</a:t>
            </a:r>
            <a:r>
              <a:rPr b="1" lang="uk" sz="1400"/>
              <a:t> </a:t>
            </a:r>
            <a:r>
              <a:rPr lang="uk" sz="1400" u="sng">
                <a:solidFill>
                  <a:schemeClr val="accent5"/>
                </a:solidFill>
                <a:hlinkClick r:id="rId7">
                  <a:extLst>
                    <a:ext uri="{A12FA001-AC4F-418D-AE19-62706E023703}">
                      <ahyp:hlinkClr val="tx"/>
                    </a:ext>
                  </a:extLst>
                </a:hlinkClick>
              </a:rPr>
              <a:t>“A dataset dedicated to the training of large- language models for agronomic management practices and production in Norwegian agriculture”</a:t>
            </a:r>
            <a:endParaRPr/>
          </a:p>
        </p:txBody>
      </p:sp>
      <p:pic>
        <p:nvPicPr>
          <p:cNvPr id="165" name="Google Shape;165;p26" title="Screenshot 2024-11-20 at 2.15.12 PM.png"/>
          <p:cNvPicPr preferRelativeResize="0"/>
          <p:nvPr/>
        </p:nvPicPr>
        <p:blipFill rotWithShape="1">
          <a:blip r:embed="rId8">
            <a:alphaModFix/>
          </a:blip>
          <a:srcRect b="0" l="0" r="0" t="0"/>
          <a:stretch/>
        </p:blipFill>
        <p:spPr>
          <a:xfrm>
            <a:off x="4398250" y="901875"/>
            <a:ext cx="3520821" cy="2012925"/>
          </a:xfrm>
          <a:prstGeom prst="rect">
            <a:avLst/>
          </a:prstGeom>
          <a:noFill/>
          <a:ln>
            <a:noFill/>
          </a:ln>
        </p:spPr>
      </p:pic>
      <p:pic>
        <p:nvPicPr>
          <p:cNvPr id="166" name="Google Shape;166;p26" title="Screenshot 2025-08-08 at 3.15.00 PM.png"/>
          <p:cNvPicPr preferRelativeResize="0"/>
          <p:nvPr/>
        </p:nvPicPr>
        <p:blipFill>
          <a:blip r:embed="rId9">
            <a:alphaModFix/>
          </a:blip>
          <a:stretch>
            <a:fillRect/>
          </a:stretch>
        </p:blipFill>
        <p:spPr>
          <a:xfrm>
            <a:off x="768900" y="1121250"/>
            <a:ext cx="2959118" cy="1793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sz="2800"/>
              <a:t>About me, </a:t>
            </a:r>
            <a:r>
              <a:rPr lang="uk" sz="2800"/>
              <a:t>Olena Bugaiova</a:t>
            </a:r>
            <a:endParaRPr sz="3800"/>
          </a:p>
        </p:txBody>
      </p:sp>
      <p:sp>
        <p:nvSpPr>
          <p:cNvPr id="172" name="Google Shape;172;p27"/>
          <p:cNvSpPr txBox="1"/>
          <p:nvPr>
            <p:ph idx="1" type="body"/>
          </p:nvPr>
        </p:nvSpPr>
        <p:spPr>
          <a:xfrm>
            <a:off x="311700" y="1017725"/>
            <a:ext cx="6257400" cy="391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b="1" lang="uk" sz="1400"/>
              <a:t>Work Experience:</a:t>
            </a:r>
            <a:r>
              <a:rPr b="1" lang="uk"/>
              <a:t> </a:t>
            </a:r>
            <a:r>
              <a:rPr lang="uk" sz="1100"/>
              <a:t>• Data Scientist at Norwegian Institute of Bioeconomy Research (NIBIO); • Data Scientist at Deep Knowledge Analytics; • Machine Learning Engineer at Omdena, Nestre;   • 5+ years of experience in Java Development for clients like AT&amp;T, Liverpool and Manchester;      • 2+ years of experience in Game Development, created my version of sudoku scored 12k views</a:t>
            </a:r>
            <a:endParaRPr sz="1100"/>
          </a:p>
          <a:p>
            <a:pPr indent="0" lvl="0" marL="0" rtl="0" algn="l">
              <a:spcBef>
                <a:spcPts val="1200"/>
              </a:spcBef>
              <a:spcAft>
                <a:spcPts val="0"/>
              </a:spcAft>
              <a:buClr>
                <a:schemeClr val="dk1"/>
              </a:buClr>
              <a:buSzPts val="1100"/>
              <a:buFont typeface="Arial"/>
              <a:buNone/>
            </a:pPr>
            <a:r>
              <a:rPr b="1" lang="uk" sz="1400"/>
              <a:t>Norwegian Language Practice:</a:t>
            </a:r>
            <a:r>
              <a:rPr b="1" lang="uk" sz="1500"/>
              <a:t> </a:t>
            </a:r>
            <a:r>
              <a:rPr lang="uk" sz="1100"/>
              <a:t>Norwegian Center for Organic Agriculture (Norsøk), B1</a:t>
            </a:r>
            <a:endParaRPr sz="1100"/>
          </a:p>
          <a:p>
            <a:pPr indent="0" lvl="0" marL="0" rtl="0" algn="l">
              <a:spcBef>
                <a:spcPts val="1200"/>
              </a:spcBef>
              <a:spcAft>
                <a:spcPts val="0"/>
              </a:spcAft>
              <a:buClr>
                <a:schemeClr val="dk1"/>
              </a:buClr>
              <a:buSzPts val="1100"/>
              <a:buFont typeface="Arial"/>
              <a:buNone/>
            </a:pPr>
            <a:r>
              <a:rPr b="1" lang="uk" sz="1400"/>
              <a:t>Projects:</a:t>
            </a:r>
            <a:r>
              <a:rPr lang="uk" sz="1100"/>
              <a:t> • innmarksbeite image classification with Chat GPT multimodal model; • biological age prediction; • recommender system for mental health trainings</a:t>
            </a:r>
            <a:endParaRPr sz="1100"/>
          </a:p>
          <a:p>
            <a:pPr indent="0" lvl="0" marL="0" rtl="0" algn="l">
              <a:spcBef>
                <a:spcPts val="1200"/>
              </a:spcBef>
              <a:spcAft>
                <a:spcPts val="0"/>
              </a:spcAft>
              <a:buNone/>
            </a:pPr>
            <a:r>
              <a:rPr b="1" lang="uk" sz="1400"/>
              <a:t>Education</a:t>
            </a:r>
            <a:r>
              <a:rPr lang="uk" sz="1400"/>
              <a:t>:</a:t>
            </a:r>
            <a:r>
              <a:rPr lang="uk"/>
              <a:t> </a:t>
            </a:r>
            <a:r>
              <a:rPr lang="uk" sz="1100"/>
              <a:t>• MS and BS in Applied Mathematics </a:t>
            </a:r>
            <a:r>
              <a:rPr lang="uk" sz="1100"/>
              <a:t>from Kharkiv National University in Ukraine;   • MS and BS in Economics and Enterprise from Kharkiv National University in Ukraine</a:t>
            </a:r>
            <a:endParaRPr sz="1100"/>
          </a:p>
          <a:p>
            <a:pPr indent="0" lvl="0" marL="0" rtl="0" algn="l">
              <a:spcBef>
                <a:spcPts val="1200"/>
              </a:spcBef>
              <a:spcAft>
                <a:spcPts val="0"/>
              </a:spcAft>
              <a:buNone/>
            </a:pPr>
            <a:r>
              <a:rPr b="1" lang="uk" sz="1400"/>
              <a:t>Courses:</a:t>
            </a:r>
            <a:r>
              <a:rPr b="1" lang="uk"/>
              <a:t> </a:t>
            </a:r>
            <a:r>
              <a:rPr lang="uk" sz="1100"/>
              <a:t>• Machine Learning Foundations from University of Toronto and Vector Institute;         • MITx MicroMasters program in Statistics and Data Science with 4 courses and capstone exams; • Deep Learning Specialization with 5 courses on coursera </a:t>
            </a:r>
            <a:endParaRPr sz="1100"/>
          </a:p>
          <a:p>
            <a:pPr indent="0" lvl="0" marL="0" rtl="0" algn="l">
              <a:spcBef>
                <a:spcPts val="1200"/>
              </a:spcBef>
              <a:spcAft>
                <a:spcPts val="1200"/>
              </a:spcAft>
              <a:buNone/>
            </a:pPr>
            <a:r>
              <a:rPr b="1" lang="uk" sz="1400"/>
              <a:t>Grants:</a:t>
            </a:r>
            <a:r>
              <a:rPr lang="uk" sz="1100"/>
              <a:t> Cohere Labs Research Grant</a:t>
            </a:r>
            <a:endParaRPr sz="1100"/>
          </a:p>
        </p:txBody>
      </p:sp>
      <p:pic>
        <p:nvPicPr>
          <p:cNvPr id="173" name="Google Shape;173;p27" title="1000001278.jpg"/>
          <p:cNvPicPr preferRelativeResize="0"/>
          <p:nvPr/>
        </p:nvPicPr>
        <p:blipFill rotWithShape="1">
          <a:blip r:embed="rId3">
            <a:alphaModFix/>
          </a:blip>
          <a:srcRect b="-12069" l="13703" r="0" t="0"/>
          <a:stretch/>
        </p:blipFill>
        <p:spPr>
          <a:xfrm>
            <a:off x="6679798" y="1130825"/>
            <a:ext cx="2319252" cy="40126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28" title="1000004041.jpg"/>
          <p:cNvPicPr preferRelativeResize="0"/>
          <p:nvPr/>
        </p:nvPicPr>
        <p:blipFill rotWithShape="1">
          <a:blip r:embed="rId3">
            <a:alphaModFix/>
          </a:blip>
          <a:srcRect b="27736" l="7902" r="0" t="3643"/>
          <a:stretch/>
        </p:blipFill>
        <p:spPr>
          <a:xfrm>
            <a:off x="-10600" y="0"/>
            <a:ext cx="9144003" cy="5143500"/>
          </a:xfrm>
          <a:prstGeom prst="rect">
            <a:avLst/>
          </a:prstGeom>
          <a:noFill/>
          <a:ln>
            <a:noFill/>
          </a:ln>
        </p:spPr>
      </p:pic>
      <p:sp>
        <p:nvSpPr>
          <p:cNvPr id="180" name="Google Shape;180;p28"/>
          <p:cNvSpPr txBox="1"/>
          <p:nvPr>
            <p:ph type="title"/>
          </p:nvPr>
        </p:nvSpPr>
        <p:spPr>
          <a:xfrm>
            <a:off x="3252450" y="2285400"/>
            <a:ext cx="2639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uk">
                <a:solidFill>
                  <a:srgbClr val="FCE5CD"/>
                </a:solidFill>
              </a:rPr>
              <a:t>Thank you!</a:t>
            </a:r>
            <a:endParaRPr>
              <a:solidFill>
                <a:srgbClr val="FCE5C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rotWithShape="1">
          <a:blip r:embed="rId3">
            <a:alphaModFix/>
          </a:blip>
          <a:srcRect b="4995" l="0" r="0" t="5004"/>
          <a:stretch/>
        </p:blipFill>
        <p:spPr>
          <a:xfrm>
            <a:off x="-96237" y="-1158613"/>
            <a:ext cx="9336474" cy="6302124"/>
          </a:xfrm>
          <a:prstGeom prst="rect">
            <a:avLst/>
          </a:prstGeom>
          <a:noFill/>
          <a:ln>
            <a:noFill/>
          </a:ln>
        </p:spPr>
      </p:pic>
      <p:sp>
        <p:nvSpPr>
          <p:cNvPr id="66" name="Google Shape;66;p14"/>
          <p:cNvSpPr txBox="1"/>
          <p:nvPr>
            <p:ph idx="1" type="body"/>
          </p:nvPr>
        </p:nvSpPr>
        <p:spPr>
          <a:xfrm>
            <a:off x="1880025" y="4101300"/>
            <a:ext cx="7360200" cy="993300"/>
          </a:xfrm>
          <a:prstGeom prst="rect">
            <a:avLst/>
          </a:prstGeom>
          <a:solidFill>
            <a:srgbClr val="8CA84F">
              <a:alpha val="50000"/>
            </a:srgbClr>
          </a:solidFill>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uk" sz="1400">
                <a:solidFill>
                  <a:schemeClr val="lt1"/>
                </a:solidFill>
              </a:rPr>
              <a:t>farmers are busy</a:t>
            </a:r>
            <a:endParaRPr sz="1400">
              <a:solidFill>
                <a:schemeClr val="lt1"/>
              </a:solidFill>
            </a:endParaRPr>
          </a:p>
          <a:p>
            <a:pPr indent="-317500" lvl="0" marL="457200" rtl="0" algn="l">
              <a:spcBef>
                <a:spcPts val="0"/>
              </a:spcBef>
              <a:spcAft>
                <a:spcPts val="0"/>
              </a:spcAft>
              <a:buClr>
                <a:schemeClr val="lt1"/>
              </a:buClr>
              <a:buSzPts val="1400"/>
              <a:buChar char="●"/>
            </a:pPr>
            <a:r>
              <a:rPr lang="uk" sz="1400">
                <a:solidFill>
                  <a:schemeClr val="lt1"/>
                </a:solidFill>
              </a:rPr>
              <a:t>mistakes</a:t>
            </a:r>
            <a:r>
              <a:rPr lang="uk" sz="1400">
                <a:solidFill>
                  <a:schemeClr val="lt1"/>
                </a:solidFill>
              </a:rPr>
              <a:t> can lead to waste of product, working time or harm to the environment</a:t>
            </a:r>
            <a:endParaRPr sz="1400">
              <a:solidFill>
                <a:schemeClr val="lt1"/>
              </a:solidFill>
            </a:endParaRPr>
          </a:p>
          <a:p>
            <a:pPr indent="-317500" lvl="0" marL="457200" rtl="0" algn="l">
              <a:spcBef>
                <a:spcPts val="0"/>
              </a:spcBef>
              <a:spcAft>
                <a:spcPts val="0"/>
              </a:spcAft>
              <a:buClr>
                <a:schemeClr val="lt1"/>
              </a:buClr>
              <a:buSzPts val="1400"/>
              <a:buChar char="●"/>
            </a:pPr>
            <a:r>
              <a:rPr lang="uk" sz="1400">
                <a:solidFill>
                  <a:schemeClr val="lt1"/>
                </a:solidFill>
              </a:rPr>
              <a:t>agriculture advisory is expensive</a:t>
            </a:r>
            <a:endParaRPr sz="1400">
              <a:solidFill>
                <a:schemeClr val="lt1"/>
              </a:solidFill>
            </a:endParaRPr>
          </a:p>
        </p:txBody>
      </p:sp>
      <p:sp>
        <p:nvSpPr>
          <p:cNvPr id="67" name="Google Shape;67;p14"/>
          <p:cNvSpPr txBox="1"/>
          <p:nvPr>
            <p:ph type="title"/>
          </p:nvPr>
        </p:nvSpPr>
        <p:spPr>
          <a:xfrm>
            <a:off x="311700" y="445025"/>
            <a:ext cx="1568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solidFill>
                  <a:schemeClr val="lt1"/>
                </a:solidFill>
              </a:rPr>
              <a:t>Problem</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AI-based advisor in the form of a chat dialog</a:t>
            </a:r>
            <a:endParaRPr/>
          </a:p>
        </p:txBody>
      </p:sp>
      <p:sp>
        <p:nvSpPr>
          <p:cNvPr id="73" name="Google Shape;73;p15"/>
          <p:cNvSpPr txBox="1"/>
          <p:nvPr>
            <p:ph idx="1" type="body"/>
          </p:nvPr>
        </p:nvSpPr>
        <p:spPr>
          <a:xfrm>
            <a:off x="311700" y="2154225"/>
            <a:ext cx="4260300" cy="2121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uk"/>
              <a:t>can help </a:t>
            </a:r>
            <a:r>
              <a:rPr lang="uk"/>
              <a:t>utilizing: </a:t>
            </a:r>
            <a:endParaRPr/>
          </a:p>
          <a:p>
            <a:pPr indent="-342900" lvl="0" marL="457200" rtl="0" algn="l">
              <a:spcBef>
                <a:spcPts val="1200"/>
              </a:spcBef>
              <a:spcAft>
                <a:spcPts val="0"/>
              </a:spcAft>
              <a:buSzPts val="1800"/>
              <a:buChar char="●"/>
            </a:pPr>
            <a:r>
              <a:rPr lang="uk"/>
              <a:t>recent research </a:t>
            </a:r>
            <a:endParaRPr/>
          </a:p>
          <a:p>
            <a:pPr indent="-342900" lvl="0" marL="457200" rtl="0" algn="l">
              <a:spcBef>
                <a:spcPts val="0"/>
              </a:spcBef>
              <a:spcAft>
                <a:spcPts val="0"/>
              </a:spcAft>
              <a:buSzPts val="1800"/>
              <a:buChar char="●"/>
            </a:pPr>
            <a:r>
              <a:rPr lang="uk"/>
              <a:t>farmer’s values</a:t>
            </a:r>
            <a:endParaRPr/>
          </a:p>
          <a:p>
            <a:pPr indent="-342900" lvl="0" marL="457200" rtl="0" algn="l">
              <a:spcBef>
                <a:spcPts val="0"/>
              </a:spcBef>
              <a:spcAft>
                <a:spcPts val="0"/>
              </a:spcAft>
              <a:buSzPts val="1800"/>
              <a:buChar char="●"/>
            </a:pPr>
            <a:r>
              <a:rPr lang="uk"/>
              <a:t>local nuances</a:t>
            </a:r>
            <a:endParaRPr/>
          </a:p>
          <a:p>
            <a:pPr indent="-342900" lvl="0" marL="457200" rtl="0" algn="l">
              <a:spcBef>
                <a:spcPts val="0"/>
              </a:spcBef>
              <a:spcAft>
                <a:spcPts val="0"/>
              </a:spcAft>
              <a:buSzPts val="1800"/>
              <a:buChar char="●"/>
            </a:pPr>
            <a:r>
              <a:rPr lang="uk"/>
              <a:t>traditions</a:t>
            </a:r>
            <a:endParaRPr/>
          </a:p>
          <a:p>
            <a:pPr indent="-342900" lvl="0" marL="457200" rtl="0" algn="l">
              <a:spcBef>
                <a:spcPts val="0"/>
              </a:spcBef>
              <a:spcAft>
                <a:spcPts val="0"/>
              </a:spcAft>
              <a:buSzPts val="1800"/>
              <a:buChar char="●"/>
            </a:pPr>
            <a:r>
              <a:rPr lang="uk"/>
              <a:t>technological advancements</a:t>
            </a:r>
            <a:endParaRPr>
              <a:solidFill>
                <a:srgbClr val="6AA84F"/>
              </a:solidFill>
            </a:endParaRPr>
          </a:p>
        </p:txBody>
      </p:sp>
      <p:pic>
        <p:nvPicPr>
          <p:cNvPr id="74" name="Google Shape;74;p15"/>
          <p:cNvPicPr preferRelativeResize="0"/>
          <p:nvPr/>
        </p:nvPicPr>
        <p:blipFill>
          <a:blip r:embed="rId3">
            <a:alphaModFix/>
          </a:blip>
          <a:stretch>
            <a:fillRect/>
          </a:stretch>
        </p:blipFill>
        <p:spPr>
          <a:xfrm>
            <a:off x="4572000" y="1152475"/>
            <a:ext cx="3335976" cy="3321174"/>
          </a:xfrm>
          <a:prstGeom prst="rect">
            <a:avLst/>
          </a:prstGeom>
          <a:noFill/>
          <a:ln>
            <a:noFill/>
          </a:ln>
        </p:spPr>
      </p:pic>
      <p:sp>
        <p:nvSpPr>
          <p:cNvPr id="75" name="Google Shape;75;p15"/>
          <p:cNvSpPr txBox="1"/>
          <p:nvPr/>
        </p:nvSpPr>
        <p:spPr>
          <a:xfrm>
            <a:off x="4572000" y="4473650"/>
            <a:ext cx="3336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100">
                <a:solidFill>
                  <a:schemeClr val="dk2"/>
                </a:solidFill>
              </a:rPr>
              <a:t>* The image is from the article </a:t>
            </a:r>
            <a:endParaRPr sz="1100">
              <a:solidFill>
                <a:schemeClr val="dk2"/>
              </a:solidFill>
            </a:endParaRPr>
          </a:p>
          <a:p>
            <a:pPr indent="0" lvl="0" marL="0" rtl="0" algn="l">
              <a:spcBef>
                <a:spcPts val="0"/>
              </a:spcBef>
              <a:spcAft>
                <a:spcPts val="0"/>
              </a:spcAft>
              <a:buNone/>
            </a:pPr>
            <a:r>
              <a:rPr lang="uk" sz="1100" u="sng">
                <a:solidFill>
                  <a:schemeClr val="hlink"/>
                </a:solidFill>
                <a:hlinkClick r:id="rId4"/>
              </a:rPr>
              <a:t>“Embracing Generative AI in Agriculture”</a:t>
            </a:r>
            <a:endParaRPr sz="11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Benefits</a:t>
            </a:r>
            <a:endParaRPr/>
          </a:p>
        </p:txBody>
      </p:sp>
      <p:sp>
        <p:nvSpPr>
          <p:cNvPr id="81" name="Google Shape;81;p16"/>
          <p:cNvSpPr txBox="1"/>
          <p:nvPr>
            <p:ph idx="1" type="body"/>
          </p:nvPr>
        </p:nvSpPr>
        <p:spPr>
          <a:xfrm>
            <a:off x="311700" y="1152475"/>
            <a:ext cx="4155000" cy="141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uk"/>
              <a:t>knowledge based decisions</a:t>
            </a:r>
            <a:endParaRPr/>
          </a:p>
          <a:p>
            <a:pPr indent="-342900" lvl="0" marL="457200" rtl="0" algn="l">
              <a:spcBef>
                <a:spcPts val="0"/>
              </a:spcBef>
              <a:spcAft>
                <a:spcPts val="0"/>
              </a:spcAft>
              <a:buSzPts val="1800"/>
              <a:buChar char="●"/>
            </a:pPr>
            <a:r>
              <a:rPr lang="uk"/>
              <a:t>cost and resource optimization </a:t>
            </a:r>
            <a:endParaRPr/>
          </a:p>
          <a:p>
            <a:pPr indent="-342900" lvl="0" marL="457200" rtl="0" algn="l">
              <a:spcBef>
                <a:spcPts val="0"/>
              </a:spcBef>
              <a:spcAft>
                <a:spcPts val="0"/>
              </a:spcAft>
              <a:buSzPts val="1800"/>
              <a:buChar char="●"/>
            </a:pPr>
            <a:r>
              <a:rPr lang="uk"/>
              <a:t>easy to interact</a:t>
            </a:r>
            <a:endParaRPr/>
          </a:p>
        </p:txBody>
      </p:sp>
      <p:sp>
        <p:nvSpPr>
          <p:cNvPr id="82" name="Google Shape;82;p16"/>
          <p:cNvSpPr txBox="1"/>
          <p:nvPr>
            <p:ph type="title"/>
          </p:nvPr>
        </p:nvSpPr>
        <p:spPr>
          <a:xfrm>
            <a:off x="476325" y="2514000"/>
            <a:ext cx="4095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uk" sz="2000">
                <a:solidFill>
                  <a:schemeClr val="dk2"/>
                </a:solidFill>
              </a:rPr>
              <a:t>t</a:t>
            </a:r>
            <a:r>
              <a:rPr lang="uk" sz="2000">
                <a:solidFill>
                  <a:schemeClr val="dk2"/>
                </a:solidFill>
              </a:rPr>
              <a:t>hat potentially lead to</a:t>
            </a:r>
            <a:endParaRPr sz="2300">
              <a:solidFill>
                <a:schemeClr val="dk2"/>
              </a:solidFill>
            </a:endParaRPr>
          </a:p>
        </p:txBody>
      </p:sp>
      <p:sp>
        <p:nvSpPr>
          <p:cNvPr id="83" name="Google Shape;83;p16"/>
          <p:cNvSpPr txBox="1"/>
          <p:nvPr>
            <p:ph idx="1" type="body"/>
          </p:nvPr>
        </p:nvSpPr>
        <p:spPr>
          <a:xfrm>
            <a:off x="374700" y="3195325"/>
            <a:ext cx="4029000" cy="141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uk"/>
              <a:t>higher quality products</a:t>
            </a:r>
            <a:endParaRPr/>
          </a:p>
          <a:p>
            <a:pPr indent="-342900" lvl="0" marL="457200" rtl="0" algn="l">
              <a:spcBef>
                <a:spcPts val="0"/>
              </a:spcBef>
              <a:spcAft>
                <a:spcPts val="0"/>
              </a:spcAft>
              <a:buSzPts val="1800"/>
              <a:buChar char="●"/>
            </a:pPr>
            <a:r>
              <a:rPr lang="uk"/>
              <a:t>increase of local food production</a:t>
            </a:r>
            <a:endParaRPr/>
          </a:p>
          <a:p>
            <a:pPr indent="-342900" lvl="0" marL="457200" rtl="0" algn="l">
              <a:spcBef>
                <a:spcPts val="0"/>
              </a:spcBef>
              <a:spcAft>
                <a:spcPts val="0"/>
              </a:spcAft>
              <a:buSzPts val="1800"/>
              <a:buChar char="●"/>
            </a:pPr>
            <a:r>
              <a:rPr lang="uk"/>
              <a:t>better environment</a:t>
            </a:r>
            <a:endParaRPr/>
          </a:p>
          <a:p>
            <a:pPr indent="-342900" lvl="0" marL="457200" rtl="0" algn="l">
              <a:spcBef>
                <a:spcPts val="0"/>
              </a:spcBef>
              <a:spcAft>
                <a:spcPts val="0"/>
              </a:spcAft>
              <a:buSzPts val="1800"/>
              <a:buChar char="●"/>
            </a:pPr>
            <a:r>
              <a:rPr lang="uk"/>
              <a:t>more food</a:t>
            </a:r>
            <a:endParaRPr/>
          </a:p>
        </p:txBody>
      </p:sp>
      <p:pic>
        <p:nvPicPr>
          <p:cNvPr id="84" name="Google Shape;84;p16" title="1000004089.jpg"/>
          <p:cNvPicPr preferRelativeResize="0"/>
          <p:nvPr/>
        </p:nvPicPr>
        <p:blipFill>
          <a:blip r:embed="rId3">
            <a:alphaModFix/>
          </a:blip>
          <a:stretch>
            <a:fillRect/>
          </a:stretch>
        </p:blipFill>
        <p:spPr>
          <a:xfrm>
            <a:off x="4466700" y="1170125"/>
            <a:ext cx="4339625" cy="32568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2298250" y="1440325"/>
            <a:ext cx="2599462" cy="2620224"/>
          </a:xfrm>
          <a:prstGeom prst="rect">
            <a:avLst/>
          </a:prstGeom>
          <a:noFill/>
          <a:ln>
            <a:noFill/>
          </a:ln>
        </p:spPr>
      </p:pic>
      <p:sp>
        <p:nvSpPr>
          <p:cNvPr id="90" name="Google Shape;90;p17"/>
          <p:cNvSpPr txBox="1"/>
          <p:nvPr>
            <p:ph idx="1" type="body"/>
          </p:nvPr>
        </p:nvSpPr>
        <p:spPr>
          <a:xfrm>
            <a:off x="311700" y="1504550"/>
            <a:ext cx="2351700" cy="2225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uk"/>
              <a:t>We are from Sweden and we bought a farm in Møre og Romsdal. </a:t>
            </a:r>
            <a:endParaRPr/>
          </a:p>
          <a:p>
            <a:pPr indent="0" lvl="0" marL="0" rtl="0" algn="l">
              <a:spcBef>
                <a:spcPts val="1200"/>
              </a:spcBef>
              <a:spcAft>
                <a:spcPts val="1200"/>
              </a:spcAft>
              <a:buClr>
                <a:schemeClr val="dk1"/>
              </a:buClr>
              <a:buSzPts val="1100"/>
              <a:buFont typeface="Arial"/>
              <a:buNone/>
            </a:pPr>
            <a:r>
              <a:rPr lang="uk"/>
              <a:t>What should we know about the local conditions?</a:t>
            </a:r>
            <a:endParaRPr/>
          </a:p>
        </p:txBody>
      </p:sp>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Farmers say</a:t>
            </a:r>
            <a:endParaRPr/>
          </a:p>
        </p:txBody>
      </p:sp>
      <p:pic>
        <p:nvPicPr>
          <p:cNvPr id="92" name="Google Shape;92;p17" title="Gunnar Tingvoll Ost without background.png"/>
          <p:cNvPicPr preferRelativeResize="0"/>
          <p:nvPr/>
        </p:nvPicPr>
        <p:blipFill>
          <a:blip r:embed="rId4">
            <a:alphaModFix/>
          </a:blip>
          <a:stretch>
            <a:fillRect/>
          </a:stretch>
        </p:blipFill>
        <p:spPr>
          <a:xfrm>
            <a:off x="7047900" y="1358642"/>
            <a:ext cx="1809300" cy="2713939"/>
          </a:xfrm>
          <a:prstGeom prst="rect">
            <a:avLst/>
          </a:prstGeom>
          <a:noFill/>
          <a:ln>
            <a:noFill/>
          </a:ln>
        </p:spPr>
      </p:pic>
      <p:sp>
        <p:nvSpPr>
          <p:cNvPr id="93" name="Google Shape;93;p17"/>
          <p:cNvSpPr txBox="1"/>
          <p:nvPr>
            <p:ph idx="1" type="body"/>
          </p:nvPr>
        </p:nvSpPr>
        <p:spPr>
          <a:xfrm>
            <a:off x="5131125" y="1498125"/>
            <a:ext cx="1721400" cy="238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uk"/>
              <a:t>I want to start making cheese. I have studied from books, but I still have 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If farmers don’t find the right solution for their problem</a:t>
            </a:r>
            <a:endParaRPr/>
          </a:p>
        </p:txBody>
      </p:sp>
      <p:pic>
        <p:nvPicPr>
          <p:cNvPr id="99" name="Google Shape;99;p18"/>
          <p:cNvPicPr preferRelativeResize="0"/>
          <p:nvPr/>
        </p:nvPicPr>
        <p:blipFill>
          <a:blip r:embed="rId3">
            <a:alphaModFix/>
          </a:blip>
          <a:stretch>
            <a:fillRect/>
          </a:stretch>
        </p:blipFill>
        <p:spPr>
          <a:xfrm>
            <a:off x="2173875" y="2043090"/>
            <a:ext cx="2328826" cy="2343902"/>
          </a:xfrm>
          <a:prstGeom prst="rect">
            <a:avLst/>
          </a:prstGeom>
          <a:noFill/>
          <a:ln>
            <a:noFill/>
          </a:ln>
        </p:spPr>
      </p:pic>
      <p:sp>
        <p:nvSpPr>
          <p:cNvPr id="100" name="Google Shape;100;p18"/>
          <p:cNvSpPr txBox="1"/>
          <p:nvPr>
            <p:ph idx="1" type="body"/>
          </p:nvPr>
        </p:nvSpPr>
        <p:spPr>
          <a:xfrm>
            <a:off x="311700" y="956621"/>
            <a:ext cx="8195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uk"/>
              <a:t>they might look what their neighbors do or make mistakes: </a:t>
            </a:r>
            <a:endParaRPr/>
          </a:p>
        </p:txBody>
      </p:sp>
      <p:pic>
        <p:nvPicPr>
          <p:cNvPr id="101" name="Google Shape;101;p18" title="Screenshot_2025-08-21_at_10.57.38_AM-removebg-preview.png"/>
          <p:cNvPicPr preferRelativeResize="0"/>
          <p:nvPr/>
        </p:nvPicPr>
        <p:blipFill>
          <a:blip r:embed="rId4">
            <a:alphaModFix/>
          </a:blip>
          <a:stretch>
            <a:fillRect/>
          </a:stretch>
        </p:blipFill>
        <p:spPr>
          <a:xfrm>
            <a:off x="6645550" y="1333624"/>
            <a:ext cx="1980900" cy="3200683"/>
          </a:xfrm>
          <a:prstGeom prst="rect">
            <a:avLst/>
          </a:prstGeom>
          <a:noFill/>
          <a:ln>
            <a:noFill/>
          </a:ln>
        </p:spPr>
      </p:pic>
      <p:sp>
        <p:nvSpPr>
          <p:cNvPr id="102" name="Google Shape;102;p18"/>
          <p:cNvSpPr txBox="1"/>
          <p:nvPr>
            <p:ph idx="1" type="body"/>
          </p:nvPr>
        </p:nvSpPr>
        <p:spPr>
          <a:xfrm>
            <a:off x="5118900" y="1910625"/>
            <a:ext cx="1721400" cy="238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uk"/>
              <a:t>If searching for the right advice takes more than 15 mins I give up</a:t>
            </a:r>
            <a:endParaRPr/>
          </a:p>
        </p:txBody>
      </p:sp>
      <p:sp>
        <p:nvSpPr>
          <p:cNvPr id="103" name="Google Shape;103;p18"/>
          <p:cNvSpPr txBox="1"/>
          <p:nvPr>
            <p:ph idx="1" type="body"/>
          </p:nvPr>
        </p:nvSpPr>
        <p:spPr>
          <a:xfrm>
            <a:off x="311700" y="1910613"/>
            <a:ext cx="1924200" cy="222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uk"/>
              <a:t>I had to throw away hay for horses because it got moldy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title="1000004030.jpg"/>
          <p:cNvPicPr preferRelativeResize="0"/>
          <p:nvPr/>
        </p:nvPicPr>
        <p:blipFill rotWithShape="1">
          <a:blip r:embed="rId3">
            <a:alphaModFix/>
          </a:blip>
          <a:srcRect b="16952" l="10429" r="24631" t="34236"/>
          <a:stretch/>
        </p:blipFill>
        <p:spPr>
          <a:xfrm>
            <a:off x="0" y="0"/>
            <a:ext cx="9144003" cy="5183551"/>
          </a:xfrm>
          <a:prstGeom prst="rect">
            <a:avLst/>
          </a:prstGeom>
          <a:noFill/>
          <a:ln>
            <a:noFill/>
          </a:ln>
        </p:spPr>
      </p:pic>
      <p:graphicFrame>
        <p:nvGraphicFramePr>
          <p:cNvPr id="109" name="Google Shape;109;p19"/>
          <p:cNvGraphicFramePr/>
          <p:nvPr/>
        </p:nvGraphicFramePr>
        <p:xfrm>
          <a:off x="412845" y="166325"/>
          <a:ext cx="3000000" cy="3000000"/>
        </p:xfrm>
        <a:graphic>
          <a:graphicData uri="http://schemas.openxmlformats.org/drawingml/2006/table">
            <a:tbl>
              <a:tblPr>
                <a:noFill/>
                <a:tableStyleId>{AEEADA55-C419-4E96-A423-306AE86E596B}</a:tableStyleId>
              </a:tblPr>
              <a:tblGrid>
                <a:gridCol w="4666150"/>
              </a:tblGrid>
              <a:tr h="538325">
                <a:tc>
                  <a:txBody>
                    <a:bodyPr/>
                    <a:lstStyle/>
                    <a:p>
                      <a:pPr indent="0" lvl="0" marL="0" rtl="0" algn="l">
                        <a:lnSpc>
                          <a:spcPct val="115000"/>
                        </a:lnSpc>
                        <a:spcBef>
                          <a:spcPts val="0"/>
                        </a:spcBef>
                        <a:spcAft>
                          <a:spcPts val="1200"/>
                        </a:spcAft>
                        <a:buNone/>
                      </a:pPr>
                      <a:r>
                        <a:rPr lang="uk" sz="1300">
                          <a:solidFill>
                            <a:srgbClr val="703B03"/>
                          </a:solidFill>
                        </a:rPr>
                        <a:t>Topography, geology, and biology form the foundation for plant production, while climate and geography determine the types of crops that can be grown in specific areas.</a:t>
                      </a:r>
                      <a:endParaRPr sz="13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538325">
                <a:tc>
                  <a:txBody>
                    <a:bodyPr/>
                    <a:lstStyle/>
                    <a:p>
                      <a:pPr indent="0" lvl="0" marL="0" rtl="0" algn="l">
                        <a:lnSpc>
                          <a:spcPct val="115000"/>
                        </a:lnSpc>
                        <a:spcBef>
                          <a:spcPts val="0"/>
                        </a:spcBef>
                        <a:spcAft>
                          <a:spcPts val="1200"/>
                        </a:spcAft>
                        <a:buNone/>
                      </a:pPr>
                      <a:r>
                        <a:rPr lang="uk" sz="1300">
                          <a:solidFill>
                            <a:srgbClr val="703B03"/>
                          </a:solidFill>
                        </a:rPr>
                        <a:t>"Norway has a marginal production area for many important crops and is one of the few European countries that cannot grow sugar".</a:t>
                      </a:r>
                      <a:endParaRPr sz="13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538325">
                <a:tc>
                  <a:txBody>
                    <a:bodyPr/>
                    <a:lstStyle/>
                    <a:p>
                      <a:pPr indent="0" lvl="0" marL="0" rtl="0" algn="l">
                        <a:lnSpc>
                          <a:spcPct val="115000"/>
                        </a:lnSpc>
                        <a:spcBef>
                          <a:spcPts val="0"/>
                        </a:spcBef>
                        <a:spcAft>
                          <a:spcPts val="1200"/>
                        </a:spcAft>
                        <a:buNone/>
                      </a:pPr>
                      <a:r>
                        <a:rPr lang="uk" sz="1300">
                          <a:solidFill>
                            <a:srgbClr val="703B03"/>
                          </a:solidFill>
                        </a:rPr>
                        <a:t>When discussing Norwegian agriculture, it is important to consider the country’s northern location. Some parts of Norway are in the Arctic, which makes agriculture a challenging endeavour. </a:t>
                      </a:r>
                      <a:endParaRPr sz="13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538325">
                <a:tc>
                  <a:txBody>
                    <a:bodyPr/>
                    <a:lstStyle/>
                    <a:p>
                      <a:pPr indent="0" lvl="0" marL="0" rtl="0" algn="l">
                        <a:lnSpc>
                          <a:spcPct val="115000"/>
                        </a:lnSpc>
                        <a:spcBef>
                          <a:spcPts val="0"/>
                        </a:spcBef>
                        <a:spcAft>
                          <a:spcPts val="1200"/>
                        </a:spcAft>
                        <a:buNone/>
                      </a:pPr>
                      <a:r>
                        <a:rPr lang="uk" sz="1300">
                          <a:solidFill>
                            <a:srgbClr val="703B03"/>
                          </a:solidFill>
                        </a:rPr>
                        <a:t>"Due to Norway’s climate, grain yields per hectare are lower than in most other European countries. In many parts of the country, growing fodder crops, mainly grass, is the only viable option." </a:t>
                      </a:r>
                      <a:endParaRPr sz="13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739775">
                <a:tc>
                  <a:txBody>
                    <a:bodyPr/>
                    <a:lstStyle/>
                    <a:p>
                      <a:pPr indent="0" lvl="0" marL="0" rtl="0" algn="l">
                        <a:lnSpc>
                          <a:spcPct val="115000"/>
                        </a:lnSpc>
                        <a:spcBef>
                          <a:spcPts val="0"/>
                        </a:spcBef>
                        <a:spcAft>
                          <a:spcPts val="1200"/>
                        </a:spcAft>
                        <a:buNone/>
                      </a:pPr>
                      <a:r>
                        <a:rPr lang="uk" sz="1300">
                          <a:solidFill>
                            <a:srgbClr val="703B03"/>
                          </a:solidFill>
                        </a:rPr>
                        <a:t>One of the advantages of the cool climate is that it helps limit the spread of plant diseases and pests. These climatic and geographical conditions shape Norwegian agriculture. Soil, latitude, and climate are all interconnected</a:t>
                      </a:r>
                      <a:endParaRPr sz="1300"/>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bl>
          </a:graphicData>
        </a:graphic>
      </p:graphicFrame>
      <p:sp>
        <p:nvSpPr>
          <p:cNvPr id="110" name="Google Shape;110;p19"/>
          <p:cNvSpPr txBox="1"/>
          <p:nvPr>
            <p:ph type="title"/>
          </p:nvPr>
        </p:nvSpPr>
        <p:spPr>
          <a:xfrm>
            <a:off x="311700" y="12743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Clr>
                <a:schemeClr val="dk1"/>
              </a:buClr>
              <a:buSzPct val="39285"/>
              <a:buFont typeface="Arial"/>
              <a:buNone/>
            </a:pPr>
            <a:r>
              <a:rPr lang="uk">
                <a:solidFill>
                  <a:srgbClr val="F7E8DA"/>
                </a:solidFill>
              </a:rPr>
              <a:t>Agriculture in Norway</a:t>
            </a:r>
            <a:endParaRPr>
              <a:solidFill>
                <a:srgbClr val="F7E8DA"/>
              </a:solidFill>
            </a:endParaRPr>
          </a:p>
        </p:txBody>
      </p:sp>
      <p:sp>
        <p:nvSpPr>
          <p:cNvPr id="111" name="Google Shape;111;p19"/>
          <p:cNvSpPr txBox="1"/>
          <p:nvPr/>
        </p:nvSpPr>
        <p:spPr>
          <a:xfrm>
            <a:off x="3649600" y="4648100"/>
            <a:ext cx="1014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uk" sz="1300" u="sng">
                <a:solidFill>
                  <a:schemeClr val="accent5"/>
                </a:solidFill>
                <a:hlinkClick r:id="rId4">
                  <a:extLst>
                    <a:ext uri="{A12FA001-AC4F-418D-AE19-62706E023703}">
                      <ahyp:hlinkClr val="tx"/>
                    </a:ext>
                  </a:extLst>
                </a:hlinkClick>
              </a:rPr>
              <a:t>see more</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uk"/>
              <a:t>Agriculture in Norway</a:t>
            </a:r>
            <a:endParaRPr/>
          </a:p>
        </p:txBody>
      </p:sp>
      <p:sp>
        <p:nvSpPr>
          <p:cNvPr id="117" name="Google Shape;117;p20"/>
          <p:cNvSpPr txBox="1"/>
          <p:nvPr>
            <p:ph idx="1" type="body"/>
          </p:nvPr>
        </p:nvSpPr>
        <p:spPr>
          <a:xfrm>
            <a:off x="311700" y="1292300"/>
            <a:ext cx="2192400" cy="3276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uk"/>
              <a:t>Grass-based livestock production is the backbone of Norwegian agriculture. </a:t>
            </a:r>
            <a:endParaRPr/>
          </a:p>
          <a:p>
            <a:pPr indent="0" lvl="0" marL="0" rtl="0" algn="l">
              <a:spcBef>
                <a:spcPts val="1200"/>
              </a:spcBef>
              <a:spcAft>
                <a:spcPts val="1200"/>
              </a:spcAft>
              <a:buNone/>
            </a:pPr>
            <a:r>
              <a:rPr lang="uk"/>
              <a:t>A significant portion of the country’s home-grown grain is used as fodder due to crop quality.</a:t>
            </a:r>
            <a:endParaRPr/>
          </a:p>
        </p:txBody>
      </p:sp>
      <p:pic>
        <p:nvPicPr>
          <p:cNvPr id="118" name="Google Shape;118;p20" title="PXL_20240907_175736416.jpg"/>
          <p:cNvPicPr preferRelativeResize="0"/>
          <p:nvPr/>
        </p:nvPicPr>
        <p:blipFill rotWithShape="1">
          <a:blip r:embed="rId3">
            <a:alphaModFix/>
          </a:blip>
          <a:srcRect b="22549" l="0" r="0" t="3200"/>
          <a:stretch/>
        </p:blipFill>
        <p:spPr>
          <a:xfrm>
            <a:off x="2956258" y="1292313"/>
            <a:ext cx="5876045" cy="3276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idx="1" type="body"/>
          </p:nvPr>
        </p:nvSpPr>
        <p:spPr>
          <a:xfrm>
            <a:off x="4890900" y="3540000"/>
            <a:ext cx="3941400" cy="911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Farmers need to follow </a:t>
            </a:r>
            <a:r>
              <a:rPr lang="uk" sz="1400"/>
              <a:t>regulations</a:t>
            </a:r>
            <a:r>
              <a:rPr lang="uk" sz="1400"/>
              <a:t>, </a:t>
            </a:r>
            <a:r>
              <a:rPr lang="uk" sz="1400"/>
              <a:t>changing market requirements and</a:t>
            </a:r>
            <a:r>
              <a:rPr lang="uk" sz="1400"/>
              <a:t> opportunities of new technologies.</a:t>
            </a:r>
            <a:endParaRPr sz="1400"/>
          </a:p>
        </p:txBody>
      </p:sp>
      <p:pic>
        <p:nvPicPr>
          <p:cNvPr id="124" name="Google Shape;124;p21"/>
          <p:cNvPicPr preferRelativeResize="0"/>
          <p:nvPr/>
        </p:nvPicPr>
        <p:blipFill>
          <a:blip r:embed="rId3">
            <a:alphaModFix/>
          </a:blip>
          <a:stretch>
            <a:fillRect/>
          </a:stretch>
        </p:blipFill>
        <p:spPr>
          <a:xfrm>
            <a:off x="4890900" y="504733"/>
            <a:ext cx="3785999" cy="1906442"/>
          </a:xfrm>
          <a:prstGeom prst="rect">
            <a:avLst/>
          </a:prstGeom>
          <a:noFill/>
          <a:ln>
            <a:noFill/>
          </a:ln>
        </p:spPr>
      </p:pic>
      <p:sp>
        <p:nvSpPr>
          <p:cNvPr id="125" name="Google Shape;125;p21"/>
          <p:cNvSpPr txBox="1"/>
          <p:nvPr>
            <p:ph type="title"/>
          </p:nvPr>
        </p:nvSpPr>
        <p:spPr>
          <a:xfrm>
            <a:off x="4890900" y="2566288"/>
            <a:ext cx="357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Virtual fencing, </a:t>
            </a:r>
            <a:r>
              <a:rPr lang="uk" sz="1688" u="sng">
                <a:solidFill>
                  <a:schemeClr val="hlink"/>
                </a:solidFill>
                <a:hlinkClick r:id="rId4"/>
              </a:rPr>
              <a:t>see more</a:t>
            </a:r>
            <a:endParaRPr sz="1688"/>
          </a:p>
        </p:txBody>
      </p:sp>
      <p:pic>
        <p:nvPicPr>
          <p:cNvPr id="126" name="Google Shape;126;p21" title="sheese visning.jpg"/>
          <p:cNvPicPr preferRelativeResize="0"/>
          <p:nvPr/>
        </p:nvPicPr>
        <p:blipFill rotWithShape="1">
          <a:blip r:embed="rId5">
            <a:alphaModFix/>
          </a:blip>
          <a:srcRect b="35151" l="0" r="0" t="30651"/>
          <a:stretch/>
        </p:blipFill>
        <p:spPr>
          <a:xfrm>
            <a:off x="464100" y="3042475"/>
            <a:ext cx="4181115" cy="1906452"/>
          </a:xfrm>
          <a:prstGeom prst="rect">
            <a:avLst/>
          </a:prstGeom>
          <a:noFill/>
          <a:ln>
            <a:noFill/>
          </a:ln>
        </p:spPr>
      </p:pic>
      <p:sp>
        <p:nvSpPr>
          <p:cNvPr id="127" name="Google Shape;127;p21"/>
          <p:cNvSpPr txBox="1"/>
          <p:nvPr>
            <p:ph type="title"/>
          </p:nvPr>
        </p:nvSpPr>
        <p:spPr>
          <a:xfrm>
            <a:off x="464100" y="445025"/>
            <a:ext cx="4260300" cy="642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Fact about agriculture, </a:t>
            </a:r>
            <a:r>
              <a:rPr lang="uk" sz="1688" u="sng">
                <a:solidFill>
                  <a:schemeClr val="hlink"/>
                </a:solidFill>
                <a:hlinkClick r:id="rId6"/>
              </a:rPr>
              <a:t>see more</a:t>
            </a:r>
            <a:endParaRPr sz="1688"/>
          </a:p>
        </p:txBody>
      </p:sp>
      <p:sp>
        <p:nvSpPr>
          <p:cNvPr id="128" name="Google Shape;128;p21"/>
          <p:cNvSpPr txBox="1"/>
          <p:nvPr>
            <p:ph idx="1" type="body"/>
          </p:nvPr>
        </p:nvSpPr>
        <p:spPr>
          <a:xfrm>
            <a:off x="464100" y="1076200"/>
            <a:ext cx="4426800" cy="1986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uk" sz="1400"/>
              <a:t>Norway's agricultural landscape is undergoing a remarkable transformation. While milk consumption has halved over the past three decades, cheese and poultry have surged in popularity. Today, the average Norwegian consumes 19 kg of cheese and 20 kg of poultry annually - a staggering increase of 5 kg and 14 kg respectively since 1995</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